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6" r:id="rId4"/>
    <p:sldId id="258" r:id="rId5"/>
    <p:sldId id="268" r:id="rId6"/>
    <p:sldId id="267" r:id="rId7"/>
    <p:sldId id="259" r:id="rId8"/>
    <p:sldId id="273" r:id="rId9"/>
    <p:sldId id="274" r:id="rId10"/>
    <p:sldId id="260" r:id="rId11"/>
    <p:sldId id="276" r:id="rId12"/>
    <p:sldId id="261" r:id="rId13"/>
    <p:sldId id="277" r:id="rId14"/>
    <p:sldId id="278" r:id="rId15"/>
    <p:sldId id="281" r:id="rId16"/>
    <p:sldId id="279" r:id="rId17"/>
    <p:sldId id="262" r:id="rId18"/>
    <p:sldId id="270" r:id="rId19"/>
    <p:sldId id="269" r:id="rId20"/>
    <p:sldId id="263" r:id="rId21"/>
    <p:sldId id="275" r:id="rId22"/>
    <p:sldId id="264" r:id="rId23"/>
    <p:sldId id="272" r:id="rId24"/>
    <p:sldId id="271" r:id="rId25"/>
    <p:sldId id="28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Φάμπρικα           </a:t>
            </a:r>
            <a:r>
              <a:rPr lang="el-GR" dirty="0" err="1" smtClean="0"/>
              <a:t>Υφανέτ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2928934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dirty="0" smtClean="0"/>
              <a:t>Η τομή της αναπαραγωγής</a:t>
            </a:r>
          </a:p>
          <a:p>
            <a:endParaRPr lang="el-GR" sz="3600" b="1" i="1" dirty="0" smtClean="0"/>
          </a:p>
          <a:p>
            <a:r>
              <a:rPr lang="el-GR" sz="3600" i="1" dirty="0" smtClean="0"/>
              <a:t>παλιές και σύγχρονες ιστορίες για τη δυνατότητα της έκτρωσης και τις κινήσεις εναντίον της</a:t>
            </a:r>
            <a:endParaRPr lang="el-GR" sz="3600" i="1" dirty="0"/>
          </a:p>
        </p:txBody>
      </p:sp>
      <p:sp>
        <p:nvSpPr>
          <p:cNvPr id="5" name="4 - Αστέρι 5 ακτινών"/>
          <p:cNvSpPr/>
          <p:nvPr/>
        </p:nvSpPr>
        <p:spPr>
          <a:xfrm rot="10649458" flipV="1">
            <a:off x="5719288" y="6292146"/>
            <a:ext cx="261437" cy="201299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Users\Τατιάνα\Desktop\REDVICTO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αναπαραγωγή ως πεπρωμένο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82919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Αναπαραγωγή = υπέρτατος σκοπός γυναικείας ύπαρξης. Ταύτισή της με τη μήτρα της. </a:t>
            </a:r>
            <a:r>
              <a:rPr lang="el-GR" dirty="0" err="1" smtClean="0"/>
              <a:t>Ό,τι</a:t>
            </a:r>
            <a:r>
              <a:rPr lang="el-GR" dirty="0" smtClean="0"/>
              <a:t> δεν ανταποκρίνεται σ’ αυτόν τον ρόλο, αποτελεί παρέκκλιση.</a:t>
            </a:r>
          </a:p>
          <a:p>
            <a:endParaRPr lang="el-GR" dirty="0" smtClean="0"/>
          </a:p>
          <a:p>
            <a:r>
              <a:rPr lang="el-GR" dirty="0" err="1" smtClean="0"/>
              <a:t>Ό,τι</a:t>
            </a:r>
            <a:r>
              <a:rPr lang="el-GR" dirty="0" smtClean="0"/>
              <a:t> αποτρέπει την τεκνοποίηση (αντισύλληψη, έκτρωση) αντιμετωπίζεται ως προδοτική στάση απέναντι στο έθνος, καταπάτηση των δικαιωμάτων του εμβρύου και ανήθικη στάση. Έκτρωση – κοινωνικά ενοχοποιημένη.</a:t>
            </a:r>
          </a:p>
          <a:p>
            <a:endParaRPr lang="el-GR" dirty="0" smtClean="0"/>
          </a:p>
          <a:p>
            <a:r>
              <a:rPr lang="el-GR" dirty="0" smtClean="0"/>
              <a:t>Οι γυναίκες αναπαράγουν τα παιδιά τόσο βιολογικά, όσο και κοινωνικά. «Συμβολικοί φύλακες των συνόρων». Έμφυλοι ρόλοι στο σπίτι.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Τατιάνα\Documents\ΤΑΤΙΑΝΑ\διαβάσματα\φύλο\εκτρώσεις- γεννήσεις\εικόνες Τατιάνα\Jacques Mesnard, Le Guide des Accoucheurs, Paris, 1753, καισαρική τομή και εργαλεί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383090" cy="6858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000628" y="578645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Jacques </a:t>
            </a:r>
            <a:r>
              <a:rPr lang="fr-FR" dirty="0" err="1" smtClean="0">
                <a:latin typeface="Constantia" pitchFamily="18" charset="0"/>
              </a:rPr>
              <a:t>Mesnard</a:t>
            </a:r>
            <a:r>
              <a:rPr lang="fr-FR" dirty="0" smtClean="0">
                <a:latin typeface="Constantia" pitchFamily="18" charset="0"/>
              </a:rPr>
              <a:t>, Le Guide des Accoucheurs, Paris, 1753, </a:t>
            </a:r>
            <a:r>
              <a:rPr lang="fr-FR" dirty="0" err="1" smtClean="0">
                <a:latin typeface="Constantia" pitchFamily="18" charset="0"/>
              </a:rPr>
              <a:t>καισαρική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τομή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και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εργαλεία</a:t>
            </a:r>
            <a:r>
              <a:rPr lang="fr-FR" dirty="0" smtClean="0">
                <a:latin typeface="Constantia" pitchFamily="18" charset="0"/>
              </a:rPr>
              <a:t>.</a:t>
            </a:r>
            <a:endParaRPr lang="el-G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Γυναίκες και ιδιότητα του πολίτη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90063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Ιδιότητα του πολίτη – δικαιώματα του άνδρα και σχέση μεταξύ ανδρών → αποκλεισμός γυναικών.</a:t>
            </a:r>
          </a:p>
          <a:p>
            <a:endParaRPr lang="el-GR" dirty="0" smtClean="0"/>
          </a:p>
          <a:p>
            <a:r>
              <a:rPr lang="el-GR" dirty="0" smtClean="0"/>
              <a:t>Ενσωμάτωση γυναικών στη δημόσια πολιτική σφαίρα μέσω των έμφυλων προσδιορισμών τους και της αναπαραγωγικής τους ικανότητας. Ενσωμάτωση διά του παραμερισμού. </a:t>
            </a:r>
          </a:p>
          <a:p>
            <a:endParaRPr lang="el-GR" dirty="0" smtClean="0"/>
          </a:p>
          <a:p>
            <a:r>
              <a:rPr lang="el-GR" dirty="0" smtClean="0"/>
              <a:t>Η μητρότητα ως το «χαρτί» που εντάσσει τη γυναίκα στο πολιτικό σώμα ενώ ταυτόχρονα αποτελεί το ύψιστο πολιτικό της καθήκον.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Έθνος – φύλο και μακεδονικό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l-GR" dirty="0" smtClean="0"/>
              <a:t>Ελλάδα ως μητέρα – πατρίδα που σπιλώνεται από το βαλκανικό αφήγημα διεκδικώντας το όνομα της Μακεδονίας</a:t>
            </a:r>
            <a:r>
              <a:rPr lang="el-GR" dirty="0" smtClean="0"/>
              <a:t>.</a:t>
            </a:r>
            <a:endParaRPr lang="en-GB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Κυρίαρχο υποκείμενο στα συλλαλητήρια: έλληνας, άνδρας, μεσήλικας, δεξιός και συντηρητικός</a:t>
            </a:r>
            <a:r>
              <a:rPr lang="el-GR" dirty="0" smtClean="0"/>
              <a:t>.</a:t>
            </a:r>
            <a:endParaRPr lang="en-GB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Κεντρική συμβολή εκκλησίας. Ηρωική αφήγηση ελληνικού λαού που δεν παραδίδει τα όπλα (παραδοσιακές στολές και παρουσία στα συλλαλητήρια).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Έθνος-φύλο και μακεδονικό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Διοργάνωση </a:t>
            </a:r>
            <a:r>
              <a:rPr lang="en-GB" dirty="0" err="1" smtClean="0"/>
              <a:t>makedonian</a:t>
            </a:r>
            <a:r>
              <a:rPr lang="en-GB" dirty="0" smtClean="0"/>
              <a:t> pride.</a:t>
            </a:r>
          </a:p>
          <a:p>
            <a:r>
              <a:rPr lang="el-GR" dirty="0" smtClean="0"/>
              <a:t>Διοργάνωση</a:t>
            </a:r>
            <a:r>
              <a:rPr lang="en-GB" dirty="0" smtClean="0"/>
              <a:t> straight pride.</a:t>
            </a:r>
          </a:p>
          <a:p>
            <a:r>
              <a:rPr lang="el-GR" dirty="0" smtClean="0"/>
              <a:t>Αποτύπωση του αδιαχώριστου μεταξύ εθνικής υπερηφάνειας και αρρενωπής </a:t>
            </a:r>
            <a:r>
              <a:rPr lang="el-GR" dirty="0" err="1" smtClean="0"/>
              <a:t>ετεροπατριαρχικής</a:t>
            </a:r>
            <a:r>
              <a:rPr lang="el-GR" dirty="0" smtClean="0"/>
              <a:t> υπερηφάνειας. </a:t>
            </a:r>
          </a:p>
          <a:p>
            <a:r>
              <a:rPr lang="el-GR" dirty="0" smtClean="0"/>
              <a:t>Κομβικός ο ρόλος της οικογένειας. </a:t>
            </a:r>
            <a:r>
              <a:rPr lang="el-GR" dirty="0" err="1" smtClean="0"/>
              <a:t>Ό,τι</a:t>
            </a:r>
            <a:r>
              <a:rPr lang="el-GR" dirty="0" smtClean="0"/>
              <a:t> προδίδει την οικογένεια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dirty="0" smtClean="0"/>
              <a:t>προδίδει την πατρίδα και το έθνος.</a:t>
            </a:r>
          </a:p>
          <a:p>
            <a:r>
              <a:rPr lang="el-GR" dirty="0" smtClean="0"/>
              <a:t>Ανακίνηση δημογραφικού και χρέους γυναικών να χαρίσουν γόνους στο έθνος.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Τατιάνα\Desktop\6512bd43d9caa6e02c990b0a82652dca-20.jpg"/>
          <p:cNvPicPr>
            <a:picLocks noChangeAspect="1" noChangeArrowheads="1"/>
          </p:cNvPicPr>
          <p:nvPr/>
        </p:nvPicPr>
        <p:blipFill>
          <a:blip r:embed="rId2"/>
          <a:srcRect l="15958"/>
          <a:stretch>
            <a:fillRect/>
          </a:stretch>
        </p:blipFill>
        <p:spPr bwMode="auto">
          <a:xfrm>
            <a:off x="1535902" y="0"/>
            <a:ext cx="6072197" cy="3996887"/>
          </a:xfrm>
          <a:prstGeom prst="rect">
            <a:avLst/>
          </a:prstGeom>
          <a:noFill/>
        </p:spPr>
      </p:pic>
      <p:pic>
        <p:nvPicPr>
          <p:cNvPr id="1027" name="Picture 3" descr="C:\Users\Τατιάνα\Desktop\ec28d96d8a236f0e4639911508689495.jpg"/>
          <p:cNvPicPr>
            <a:picLocks noChangeAspect="1" noChangeArrowheads="1"/>
          </p:cNvPicPr>
          <p:nvPr/>
        </p:nvPicPr>
        <p:blipFill>
          <a:blip r:embed="rId3"/>
          <a:srcRect l="8441" t="12527"/>
          <a:stretch>
            <a:fillRect/>
          </a:stretch>
        </p:blipFill>
        <p:spPr bwMode="auto">
          <a:xfrm>
            <a:off x="1535901" y="3714752"/>
            <a:ext cx="607219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Έθνος-φύλο και μακεδονικό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l-GR" dirty="0" smtClean="0"/>
              <a:t>Μετά την επίθεση </a:t>
            </a:r>
            <a:r>
              <a:rPr lang="el-GR" dirty="0" smtClean="0"/>
              <a:t>στον εξωτερικό εχθρό ακολουθούν </a:t>
            </a:r>
            <a:r>
              <a:rPr lang="el-GR" dirty="0" smtClean="0"/>
              <a:t>οι εσωτερικοί. Όσοι δεν νιώθουν Έλληνες, όσες δεν θέλουν να κάνουν παιδιά, όσοι δεν είναι περήφανα χριστιανοί ορθόδοξοι. </a:t>
            </a:r>
            <a:endParaRPr lang="en-GB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Συμφωνία των </a:t>
            </a:r>
            <a:r>
              <a:rPr lang="el-GR" dirty="0" err="1" smtClean="0"/>
              <a:t>Πρεσπών</a:t>
            </a:r>
            <a:r>
              <a:rPr lang="el-GR" dirty="0" smtClean="0"/>
              <a:t>, συλλαλητήρια, ΜΜΕ: </a:t>
            </a:r>
            <a:r>
              <a:rPr lang="el-GR" dirty="0" err="1" smtClean="0"/>
              <a:t>επαναχάραξη</a:t>
            </a:r>
            <a:r>
              <a:rPr lang="el-GR" dirty="0" smtClean="0"/>
              <a:t> της ηγεμονικής αρρενωπότητας των Ελλήνων ως ισχυρών ανδρών και συλλογική έκφραση της Ελλάδας ως ισχυρή ηγεμονική δύναμη στα Βαλκάνια.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ποινικοποίηση των εκτρώσεων στο ελληνικό παράδειγμα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2919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Διαφορετική πορεία ποινικοποίησης στο ελληνικό παράδειγμα.</a:t>
            </a:r>
          </a:p>
          <a:p>
            <a:r>
              <a:rPr lang="el-GR" dirty="0" smtClean="0"/>
              <a:t>Οθωμανική αυτοκρατορία: 1</a:t>
            </a:r>
            <a:r>
              <a:rPr lang="el-GR" baseline="30000" dirty="0" smtClean="0"/>
              <a:t>η</a:t>
            </a:r>
            <a:r>
              <a:rPr lang="el-GR" dirty="0" smtClean="0"/>
              <a:t> νομοθετική απαγόρευση εκτρώσεων το 1790.</a:t>
            </a:r>
          </a:p>
          <a:p>
            <a:r>
              <a:rPr lang="el-GR" dirty="0" smtClean="0"/>
              <a:t>Βασιλεία του </a:t>
            </a:r>
            <a:r>
              <a:rPr lang="el-GR" dirty="0" err="1" smtClean="0"/>
              <a:t>Όθωνα</a:t>
            </a:r>
            <a:r>
              <a:rPr lang="el-GR" dirty="0" smtClean="0"/>
              <a:t> Α΄, </a:t>
            </a:r>
            <a:r>
              <a:rPr lang="el-GR" dirty="0" smtClean="0">
                <a:sym typeface="Wingdings" pitchFamily="2" charset="2"/>
              </a:rPr>
              <a:t>δεκαετία 1930 ίδρυση             </a:t>
            </a:r>
            <a:r>
              <a:rPr lang="el-GR" dirty="0" err="1" smtClean="0">
                <a:sym typeface="Wingdings" pitchFamily="2" charset="2"/>
              </a:rPr>
              <a:t>ιατροσυνέδριο</a:t>
            </a:r>
            <a:r>
              <a:rPr lang="el-GR" dirty="0" smtClean="0">
                <a:sym typeface="Wingdings" pitchFamily="2" charset="2"/>
              </a:rPr>
              <a:t>, υγειονομική αστυνομία, νοσοκομεία, λοιμοκαθαρτήρια, μαιευτήριο, μαιευτικές και χειρουργικές σχολές.</a:t>
            </a:r>
          </a:p>
          <a:p>
            <a:pPr>
              <a:buNone/>
            </a:pPr>
            <a:endParaRPr lang="el-GR" dirty="0" smtClean="0">
              <a:sym typeface="Wingdings" pitchFamily="2" charset="2"/>
            </a:endParaRPr>
          </a:p>
          <a:p>
            <a:r>
              <a:rPr lang="el-GR" b="1" dirty="0" smtClean="0">
                <a:sym typeface="Wingdings" pitchFamily="2" charset="2"/>
              </a:rPr>
              <a:t>Απαγόρευση έκτρωσης  ποινικός νόμος 1834.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EAEBDE"/>
                </a:solidFill>
              </a:rPr>
              <a:t>Η ποινικοποίηση των εκτρώσεων στο ελληνικό 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00634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Επίσημες και εμπειρικές μαίες συνυπάρχουν.</a:t>
            </a:r>
          </a:p>
          <a:p>
            <a:r>
              <a:rPr lang="el-GR" sz="2600" dirty="0" smtClean="0"/>
              <a:t>Αγροτικός πληθυσμός – εμπιστοσύνη σε εμπειρικές μαίες.</a:t>
            </a:r>
          </a:p>
          <a:p>
            <a:r>
              <a:rPr lang="el-GR" sz="2600" dirty="0" smtClean="0"/>
              <a:t>Μέριμνα για αύξηση πληθυσμού – καταπολέμηση παιδικής θνησιμότητας.</a:t>
            </a:r>
          </a:p>
          <a:p>
            <a:r>
              <a:rPr lang="el-GR" sz="2600" b="1" dirty="0" smtClean="0"/>
              <a:t>Αντιφατικός ρόλος ιατρικής</a:t>
            </a:r>
            <a:r>
              <a:rPr lang="el-GR" sz="2600" dirty="0" smtClean="0"/>
              <a:t>: έλεγχος, απόσπαση γνώσης από πληθυσμό – βελτίωση συνθηκών ζωής.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b="1" dirty="0" smtClean="0"/>
              <a:t>Οικογενειακός Προγραμματισμός </a:t>
            </a:r>
            <a:r>
              <a:rPr lang="el-GR" sz="2600" dirty="0" smtClean="0"/>
              <a:t>ήδη από 1920 – ευγονική.</a:t>
            </a:r>
          </a:p>
          <a:p>
            <a:r>
              <a:rPr lang="el-GR" sz="2600" dirty="0" smtClean="0"/>
              <a:t>Κέντρα Οικογενειακού Προγραμματισμού 1974 </a:t>
            </a:r>
            <a:r>
              <a:rPr lang="el-GR" sz="2600" dirty="0" smtClean="0">
                <a:sym typeface="Wingdings" pitchFamily="2" charset="2"/>
              </a:rPr>
              <a:t> αποφυγή εκτρώσεων, δημογραφικό.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357818" y="2500306"/>
            <a:ext cx="378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Μαιευτήριο Έλενα Βενιζέλου, Θάλαμος φροντίδας νεογνών, δεκαετία 1950.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286380" y="6143644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Μαιευτήριο Έλενα Βενιζέλου,  Θάλαμος νοσηλείας, δεκαετία 1950.</a:t>
            </a:r>
            <a:endParaRPr lang="el-GR" dirty="0"/>
          </a:p>
        </p:txBody>
      </p:sp>
      <p:pic>
        <p:nvPicPr>
          <p:cNvPr id="2" name="Picture 2" descr="C:\Users\Τατιάνα\Downloads\121546365_1999828516819524_782349963386113823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5000660" cy="3357562"/>
          </a:xfrm>
          <a:prstGeom prst="rect">
            <a:avLst/>
          </a:prstGeom>
          <a:noFill/>
        </p:spPr>
      </p:pic>
      <p:pic>
        <p:nvPicPr>
          <p:cNvPr id="3" name="Picture 3" descr="C:\Users\Τατιάνα\Downloads\121613457_1482579298597550_72881339729328210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000660" cy="351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Έκτρωση, μια σύγχρονη πρακτική;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Συνήθης πρακτική των γυναικών για χιλιάδες χρόνια.</a:t>
            </a:r>
          </a:p>
          <a:p>
            <a:r>
              <a:rPr lang="el-GR" dirty="0" smtClean="0"/>
              <a:t>Ανάγκη – επιθυμία για έλεγχο αναπαραγωγής 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    ιατρική – γυναικολογία κάλυψη ανάγκης.</a:t>
            </a:r>
          </a:p>
          <a:p>
            <a:r>
              <a:rPr lang="el-GR" dirty="0" smtClean="0">
                <a:sym typeface="Wingdings" pitchFamily="2" charset="2"/>
              </a:rPr>
              <a:t>Ανάλογα με το κοινωνικό πλαίσιο επιτρέπονται ή απαγορεύονται  έλεγχος, μείωση ή αύξηση του πληθυσμού.</a:t>
            </a:r>
          </a:p>
          <a:p>
            <a:pPr>
              <a:buNone/>
            </a:pPr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Αριστοτελική οντολογική αντίληψη  δυτική σκέψη μέχρι πρώιμη χριστιανική περίοδο στην ορθόδοξη εκκλησία και μέχρι 14</a:t>
            </a:r>
            <a:r>
              <a:rPr lang="el-GR" baseline="30000" dirty="0" smtClean="0">
                <a:sym typeface="Wingdings" pitchFamily="2" charset="2"/>
              </a:rPr>
              <a:t>ο</a:t>
            </a:r>
            <a:r>
              <a:rPr lang="el-GR" dirty="0" smtClean="0">
                <a:sym typeface="Wingdings" pitchFamily="2" charset="2"/>
              </a:rPr>
              <a:t> αι. στην καθολική εκκλησία.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Οι εκτρώσεις κόντρα στην απαγόρευση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l-GR" sz="2600" b="1" dirty="0" smtClean="0"/>
              <a:t>Μέχρι τον 2</a:t>
            </a:r>
            <a:r>
              <a:rPr lang="el-GR" sz="2600" b="1" baseline="30000" dirty="0" smtClean="0"/>
              <a:t>ο</a:t>
            </a:r>
            <a:r>
              <a:rPr lang="el-GR" sz="2600" b="1" dirty="0" smtClean="0"/>
              <a:t> ΠΠ</a:t>
            </a:r>
            <a:r>
              <a:rPr lang="el-GR" sz="2600" dirty="0" smtClean="0"/>
              <a:t>: παράνομες εκτρώσεις από μαίες &amp; χρήση εκτρωτικών βοτάνων «εμμηναγωγών».</a:t>
            </a:r>
          </a:p>
          <a:p>
            <a:r>
              <a:rPr lang="el-GR" sz="2600" b="1" dirty="0" smtClean="0"/>
              <a:t>Μέτα τον 2</a:t>
            </a:r>
            <a:r>
              <a:rPr lang="el-GR" sz="2600" b="1" baseline="30000" dirty="0" smtClean="0"/>
              <a:t>ο</a:t>
            </a:r>
            <a:r>
              <a:rPr lang="el-GR" sz="2600" b="1" dirty="0" smtClean="0"/>
              <a:t> ΠΠ – 1986</a:t>
            </a:r>
            <a:r>
              <a:rPr lang="el-GR" sz="2600" dirty="0" smtClean="0"/>
              <a:t>: μεγάλος αριθμός παράνομων εκτρώσεων σε πόλεις και χωριά από ιδιώτες γιατρούς ή/και μαίες.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dirty="0" smtClean="0"/>
              <a:t>Προσπάθεια περιορισμού των μελών της οικογένειας </a:t>
            </a:r>
            <a:r>
              <a:rPr lang="el-GR" sz="2600" dirty="0" smtClean="0">
                <a:sym typeface="Wingdings" pitchFamily="2" charset="2"/>
              </a:rPr>
              <a:t> στροφή προς πυρηνική οικογένεια.</a:t>
            </a:r>
          </a:p>
          <a:p>
            <a:r>
              <a:rPr lang="el-GR" sz="2600" dirty="0" smtClean="0"/>
              <a:t>Μη πρόσβαση σε αντισυλληπτικές μεθόδους.</a:t>
            </a:r>
          </a:p>
          <a:p>
            <a:r>
              <a:rPr lang="el-GR" sz="2600" dirty="0" smtClean="0"/>
              <a:t>Εξισορρόπηση νέων μορφών σεξουαλικών σχέσεων &amp; συνέχισης της οικογένειας.</a:t>
            </a:r>
          </a:p>
          <a:p>
            <a:r>
              <a:rPr lang="el-GR" sz="2600" u="sng" dirty="0" smtClean="0"/>
              <a:t>Εκτρώσεις </a:t>
            </a:r>
            <a:r>
              <a:rPr lang="el-GR" sz="2600" u="sng" smtClean="0"/>
              <a:t>– βασική πρακτική </a:t>
            </a:r>
            <a:r>
              <a:rPr lang="el-GR" sz="2600" u="sng" dirty="0" smtClean="0"/>
              <a:t>ελέγχου της αναπαραγωγής.</a:t>
            </a:r>
            <a:endParaRPr lang="el-GR" sz="2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Τατιάνα\Documents\ΤΑΤΙΑΝΑ\διαβάσματα\φύλο\εκτρώσεις- γεννήσεις\εικόνες Τατιάνα\Εκτρωτικά εργαλεία, Μουσείο αντισύλληψης και έκτρωσης Βιέννη, σελ.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643110" y="6488668"/>
            <a:ext cx="650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Εκτρωτικά εργαλεία, Μουσείο αντισύλληψης και έκτρωσης Βιέννη.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κλίμα πριν τη νομιμοποίηση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l-GR" dirty="0" smtClean="0"/>
              <a:t>Καθυστέρηση ψήφισης νομοσχεδίου λόγω στρατιωτικής δικτατορίας (1967-1974) &amp; ρόλου εκκλησίας.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1976 – 1981: 1</a:t>
            </a:r>
            <a:r>
              <a:rPr lang="el-GR" baseline="30000" dirty="0" smtClean="0"/>
              <a:t>η</a:t>
            </a:r>
            <a:r>
              <a:rPr lang="el-GR" dirty="0" smtClean="0"/>
              <a:t> περίοδος αγώνων για τη νομιμοποίηση. </a:t>
            </a:r>
          </a:p>
          <a:p>
            <a:r>
              <a:rPr lang="el-GR" dirty="0" smtClean="0"/>
              <a:t> 1981 – 1986: 2</a:t>
            </a:r>
            <a:r>
              <a:rPr lang="el-GR" baseline="30000" dirty="0" smtClean="0"/>
              <a:t>η</a:t>
            </a:r>
            <a:r>
              <a:rPr lang="el-GR" dirty="0" smtClean="0"/>
              <a:t> περίοδος αγώνων για τη νομιμοποίηση. </a:t>
            </a:r>
          </a:p>
          <a:p>
            <a:r>
              <a:rPr lang="el-GR" dirty="0" smtClean="0"/>
              <a:t> Αυτόνομες γυναικείες ομάδες </a:t>
            </a:r>
            <a:r>
              <a:rPr lang="el-GR" dirty="0" smtClean="0">
                <a:sym typeface="Wingdings" pitchFamily="2" charset="2"/>
              </a:rPr>
              <a:t> νομιμοποίηση εκτρώσεων, αντισύλληψη, σεξουαλικότητα.</a:t>
            </a:r>
          </a:p>
          <a:p>
            <a:r>
              <a:rPr lang="el-GR" dirty="0" smtClean="0">
                <a:sym typeface="Wingdings" pitchFamily="2" charset="2"/>
              </a:rPr>
              <a:t> Κομματικές γυναικείες οργανώσεις  υγεία γυναικών, οικογενειακός προγραμματισμός, δημογραφικό.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Τατιάνα\Documents\ΤΑΤΙΑΝΑ\διαβάσματα\φύλο\εκτρώσεις- γεννήσεις\εικόνες Τατιάνα\Πορεία από αυτόνομες γυναικείες ομάδες σελ.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4714876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κλίμα πριν τη νομιμοποίηση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4000496" cy="528638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1981: άνοδος ΠΑΣΟΚ </a:t>
            </a:r>
            <a:r>
              <a:rPr lang="el-GR" dirty="0" smtClean="0">
                <a:sym typeface="Wingdings" pitchFamily="2" charset="2"/>
              </a:rPr>
              <a:t> προσπάθεια ενσωμάτωσης φεμινιστικών αγώνων από την ΕΓΕ.</a:t>
            </a:r>
            <a:endParaRPr lang="el-GR" dirty="0" smtClean="0"/>
          </a:p>
          <a:p>
            <a:r>
              <a:rPr lang="el-GR" dirty="0" smtClean="0"/>
              <a:t>1983: καμπάνια για το «δικαίωμα στην έκτρωση – αντισύλληψη – σεξουαλικότητα» από την Αυτόνομη Κίνηση Γυναικών.</a:t>
            </a:r>
          </a:p>
          <a:p>
            <a:r>
              <a:rPr lang="el-GR" b="1" dirty="0" smtClean="0"/>
              <a:t>Μάιος 1986: υπερψήφιση νομοσχεδίου.</a:t>
            </a:r>
            <a:endParaRPr lang="el-GR" b="1" dirty="0"/>
          </a:p>
        </p:txBody>
      </p:sp>
      <p:pic>
        <p:nvPicPr>
          <p:cNvPr id="2050" name="Picture 2" descr="C:\Users\Τατιάνα\Downloads\121593300_385819292585149_77507876268881974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5214942" cy="3500439"/>
          </a:xfrm>
          <a:prstGeom prst="rect">
            <a:avLst/>
          </a:prstGeom>
          <a:noFill/>
        </p:spPr>
      </p:pic>
      <p:pic>
        <p:nvPicPr>
          <p:cNvPr id="2051" name="Picture 3" descr="C:\Users\Τατιάνα\Downloads\121574659_715706685955784_3744565555795746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τη νομιμοποίηση στο 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757758"/>
          </a:xfrm>
        </p:spPr>
        <p:txBody>
          <a:bodyPr/>
          <a:lstStyle/>
          <a:p>
            <a:r>
              <a:rPr lang="el-GR" dirty="0" smtClean="0"/>
              <a:t>Φεμινιστικές διεκδικήσεις – ενσωμάτωση από θεσμικό φεμινισμό του ΠΑΣΟΚ.</a:t>
            </a:r>
          </a:p>
          <a:p>
            <a:r>
              <a:rPr lang="el-GR" dirty="0" smtClean="0"/>
              <a:t> Κριτική στον νόμο ήδη από 1986 (δωρεάν εκτρώσεις και αντισύλληψη, όριο 12 εβδομάδων).</a:t>
            </a:r>
          </a:p>
          <a:p>
            <a:r>
              <a:rPr lang="el-GR" dirty="0" smtClean="0"/>
              <a:t> Ψήφιση νομοσχεδίου ως όριο για τις διεκδικήσεις.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Αντίκτυπος και </a:t>
            </a:r>
            <a:r>
              <a:rPr lang="el-GR" b="1" dirty="0" smtClean="0"/>
              <a:t>σήμερα </a:t>
            </a:r>
            <a:r>
              <a:rPr lang="el-GR" dirty="0" smtClean="0">
                <a:sym typeface="Wingdings" pitchFamily="2" charset="2"/>
              </a:rPr>
              <a:t> εκτρώσεις κυρίως σε ιδιωτικές κλινικές, ταξικός αποκλεισμός, όριο 12 εβδομάδων για λόγους επιθυμίας.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857752" y="5214950"/>
            <a:ext cx="4286248" cy="16430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i="1" dirty="0" smtClean="0"/>
              <a:t>Αρχαία αντισυλληπτικά,</a:t>
            </a:r>
          </a:p>
          <a:p>
            <a:pPr>
              <a:buNone/>
            </a:pPr>
            <a:r>
              <a:rPr lang="el-GR" sz="2400" dirty="0" smtClean="0"/>
              <a:t>(λεμόνι, σφουγγάρι, πάπυρος)</a:t>
            </a:r>
          </a:p>
          <a:p>
            <a:pPr>
              <a:buNone/>
            </a:pPr>
            <a:r>
              <a:rPr lang="el-GR" sz="2400" i="1" dirty="0" smtClean="0"/>
              <a:t>Μουσείο αντισύλληψης </a:t>
            </a:r>
          </a:p>
          <a:p>
            <a:pPr>
              <a:buNone/>
            </a:pPr>
            <a:r>
              <a:rPr lang="el-GR" sz="2400" i="1" dirty="0" smtClean="0"/>
              <a:t>και έκτρωσης, Βιέννη.</a:t>
            </a:r>
          </a:p>
          <a:p>
            <a:pPr>
              <a:buNone/>
            </a:pPr>
            <a:endParaRPr lang="el-GR" i="1" dirty="0"/>
          </a:p>
        </p:txBody>
      </p:sp>
      <p:pic>
        <p:nvPicPr>
          <p:cNvPr id="1026" name="Picture 2" descr="C:\Users\Τατιάνα\Documents\ΤΑΤΙΑΝΑ\διαβάσματα\φύλο\εκτρώσεις- γεννήσεις\εικόνες Τατιάνα\Αρχαία αντισυλληπτικά (λεμόνι, σφουγγάρι και πάπυρος), Μουσείο αντισύλληψης και έκτρωσεις Βιέννη, σελ 5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διαδικασία εγγραφής των γυναικών στη σφαίρα της αναπαραγωγής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Πρωταρχική συσσώρευση (ιδιωτικοποίηση γης – περιφράξεις, εκδίωξη αγροτών, νέος </a:t>
            </a:r>
            <a:r>
              <a:rPr lang="el-GR" dirty="0" err="1" smtClean="0"/>
              <a:t>έμφυλος</a:t>
            </a:r>
            <a:r>
              <a:rPr lang="el-GR" dirty="0" smtClean="0"/>
              <a:t> καταμερισμός εργασίας).</a:t>
            </a:r>
          </a:p>
          <a:p>
            <a:r>
              <a:rPr lang="el-GR" dirty="0" smtClean="0"/>
              <a:t>Σταδιακός περιορισμός γυναικών στην ιδιωτική σφαίρα και τον αναπαραγωγικό ρόλο.</a:t>
            </a:r>
          </a:p>
          <a:p>
            <a:r>
              <a:rPr lang="el-GR" dirty="0" smtClean="0"/>
              <a:t>Μαύρος θάνατος </a:t>
            </a:r>
            <a:r>
              <a:rPr lang="el-GR" dirty="0" smtClean="0">
                <a:sym typeface="Wingdings" pitchFamily="2" charset="2"/>
              </a:rPr>
              <a:t> α</a:t>
            </a:r>
            <a:r>
              <a:rPr lang="el-GR" dirty="0" smtClean="0"/>
              <a:t>νάγκη αύξησης πληθυσμού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    έλεγχος γεννήσεων, </a:t>
            </a:r>
            <a:r>
              <a:rPr lang="el-GR" dirty="0" err="1" smtClean="0">
                <a:sym typeface="Wingdings" pitchFamily="2" charset="2"/>
              </a:rPr>
              <a:t>κανονικοποίηση</a:t>
            </a:r>
            <a:r>
              <a:rPr lang="el-GR" dirty="0" smtClean="0">
                <a:sym typeface="Wingdings" pitchFamily="2" charset="2"/>
              </a:rPr>
              <a:t> σεξουαλικότητας, </a:t>
            </a:r>
            <a:r>
              <a:rPr lang="el-GR" dirty="0" err="1" smtClean="0">
                <a:sym typeface="Wingdings" pitchFamily="2" charset="2"/>
              </a:rPr>
              <a:t>δαιμονοποίηση</a:t>
            </a:r>
            <a:r>
              <a:rPr lang="el-GR" dirty="0" smtClean="0">
                <a:sym typeface="Wingdings" pitchFamily="2" charset="2"/>
              </a:rPr>
              <a:t> μη αναπαραγωγικού σεξ, ποινικοποίηση μέσων αντισύλληψης και έκτρωσης.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400" dirty="0" smtClean="0">
                <a:solidFill>
                  <a:srgbClr val="EAEBDE"/>
                </a:solidFill>
              </a:rPr>
              <a:t>Η διαδικασία εγγραφής των γυναικών στη σφαίρα της αναπαραγωγής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r>
              <a:rPr lang="el-GR" dirty="0" smtClean="0"/>
              <a:t>Κυνήγι μαγισσών (15</a:t>
            </a:r>
            <a:r>
              <a:rPr lang="el-GR" baseline="30000" dirty="0" smtClean="0"/>
              <a:t>ος</a:t>
            </a:r>
            <a:r>
              <a:rPr lang="el-GR" dirty="0" smtClean="0"/>
              <a:t> – 18</a:t>
            </a:r>
            <a:r>
              <a:rPr lang="el-GR" baseline="30000" dirty="0" smtClean="0"/>
              <a:t>ος</a:t>
            </a:r>
            <a:r>
              <a:rPr lang="el-GR" dirty="0" smtClean="0"/>
              <a:t> αι.) </a:t>
            </a:r>
            <a:r>
              <a:rPr lang="el-GR" dirty="0" smtClean="0">
                <a:sym typeface="Wingdings" pitchFamily="2" charset="2"/>
              </a:rPr>
              <a:t> δίωξη γυναικών (φτωχών, σεξουαλικά δραστήριων, συμμετοχή σε εξεγέρσεις χωρικών, μαίες – θεραπεύτριες).</a:t>
            </a:r>
          </a:p>
          <a:p>
            <a:r>
              <a:rPr lang="el-GR" dirty="0" smtClean="0">
                <a:sym typeface="Wingdings" pitchFamily="2" charset="2"/>
              </a:rPr>
              <a:t> Απόσταση ιατρικής γνώσης από γυναίκες  συγκρότηση ανδρικής ιατρικής επιστήμης.</a:t>
            </a:r>
          </a:p>
          <a:p>
            <a:r>
              <a:rPr lang="el-GR" dirty="0" smtClean="0">
                <a:sym typeface="Wingdings" pitchFamily="2" charset="2"/>
              </a:rPr>
              <a:t>Γυναικείο σώμα υπό επιτήρηση από τον επιστημονικό λόγο.</a:t>
            </a:r>
          </a:p>
          <a:p>
            <a:r>
              <a:rPr lang="el-GR" dirty="0" err="1" smtClean="0">
                <a:sym typeface="Wingdings" pitchFamily="2" charset="2"/>
              </a:rPr>
              <a:t>Βιοπολιτική</a:t>
            </a:r>
            <a:r>
              <a:rPr lang="el-GR" dirty="0" smtClean="0">
                <a:sym typeface="Wingdings" pitchFamily="2" charset="2"/>
              </a:rPr>
              <a:t> διαχείριση πληθυσμού.</a:t>
            </a:r>
          </a:p>
          <a:p>
            <a:r>
              <a:rPr lang="el-GR" dirty="0" smtClean="0">
                <a:sym typeface="Wingdings" pitchFamily="2" charset="2"/>
              </a:rPr>
              <a:t>Θεσμοθέτηση νομοθεσίας γύρω από την αναπαραγωγή.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572132" y="5214950"/>
            <a:ext cx="3571868" cy="16430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800" dirty="0" smtClean="0"/>
              <a:t>Μεσαιωνικό χαρακτικό,</a:t>
            </a:r>
          </a:p>
          <a:p>
            <a:pPr>
              <a:buNone/>
            </a:pPr>
            <a:r>
              <a:rPr lang="el-GR" sz="2800" i="1" dirty="0" smtClean="0"/>
              <a:t>Βασανιστήρια σε</a:t>
            </a:r>
          </a:p>
          <a:p>
            <a:pPr>
              <a:buNone/>
            </a:pPr>
            <a:r>
              <a:rPr lang="el-GR" sz="2800" i="1" dirty="0" smtClean="0"/>
              <a:t>δίκη μαγισσών. </a:t>
            </a:r>
            <a:endParaRPr lang="el-GR" sz="2800" i="1" dirty="0"/>
          </a:p>
        </p:txBody>
      </p:sp>
      <p:pic>
        <p:nvPicPr>
          <p:cNvPr id="2050" name="Picture 2" descr="C:\Users\Τατιάνα\Documents\ΤΑΤΙΑΝΑ\διαβάσματα\φύλο\εκτρώσεις- γεννήσεις\εικόνες Τατιάνα\Χαρακτικό, Βασαναστήρια σε δίκη μαγισσών, σελ.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292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Έμφυλες συνδηλώσεις του έθνους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43510"/>
          </a:xfrm>
        </p:spPr>
        <p:txBody>
          <a:bodyPr>
            <a:normAutofit/>
          </a:bodyPr>
          <a:lstStyle/>
          <a:p>
            <a:r>
              <a:rPr lang="el-GR" sz="2700" dirty="0" smtClean="0"/>
              <a:t>Νέος </a:t>
            </a:r>
            <a:r>
              <a:rPr lang="el-GR" sz="2700" dirty="0" err="1" smtClean="0"/>
              <a:t>έμφυλος</a:t>
            </a:r>
            <a:r>
              <a:rPr lang="el-GR" sz="2700" dirty="0" smtClean="0"/>
              <a:t> καταμερισμός εργασίας</a:t>
            </a:r>
            <a:r>
              <a:rPr lang="en-GB" sz="2700" dirty="0" smtClean="0"/>
              <a:t> </a:t>
            </a:r>
            <a:r>
              <a:rPr lang="en-GB" sz="2700" dirty="0" smtClean="0">
                <a:sym typeface="Wingdings" pitchFamily="2" charset="2"/>
              </a:rPr>
              <a:t></a:t>
            </a:r>
            <a:r>
              <a:rPr lang="el-GR" sz="2700" dirty="0" smtClean="0"/>
              <a:t> εγγραφή γυναίκας στην αναπαραγωγική σφαίρα</a:t>
            </a:r>
            <a:r>
              <a:rPr lang="en-GB" sz="2700" dirty="0" smtClean="0"/>
              <a:t> </a:t>
            </a:r>
            <a:r>
              <a:rPr lang="en-GB" sz="2700" dirty="0" smtClean="0">
                <a:sym typeface="Wingdings" pitchFamily="2" charset="2"/>
              </a:rPr>
              <a:t></a:t>
            </a:r>
            <a:r>
              <a:rPr lang="el-GR" sz="2700" dirty="0" smtClean="0"/>
              <a:t> αλλαγή μορφής της οικογένειας και οργάνωση/μετάθεση κοινωνικών σχέσεων από τον δημόσιο στον ιδιωτικό χώρο. </a:t>
            </a:r>
          </a:p>
          <a:p>
            <a:r>
              <a:rPr lang="el-GR" sz="2700" dirty="0" smtClean="0"/>
              <a:t>Παγίωση έμφυλων ρόλων – ανθρώπινες δραστηριότητες σε διακριτές σφαίρες. Συγκρότηση φύλου μέσα από αυτόν τον περιορισμό.</a:t>
            </a:r>
          </a:p>
          <a:p>
            <a:r>
              <a:rPr lang="el-GR" sz="2700" dirty="0" smtClean="0"/>
              <a:t>Αυτοί οι διαχωρισμοί σε επίπεδο χωριού, με τον καπιταλισμό πέρασαν στο κράτος κι έτσι απέκτησαν νομική υπόσταση. Συγκρότηση εθνικών σχηματισμών και σύνδεση με την κρατική τους οργάνωση.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Έμφυλες συνδηλώσεις του έθνους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Ταύτιση κοινωνίας-κράτους. </a:t>
            </a:r>
            <a:endParaRPr lang="en-GB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Συνάντηση έθνους με κράτος κατά τη συγκρότησή τους με το κεφάλαιο και την επέκτασή τους στις κοινωνικές σχέσεις. Απαραίτητη η ύπαρξη αίσθησης μιας συνέχειας. Το έθνος γίνεται ως κάτι αιώνιο και αναπόδραστο → θεμέλιος λίθος η πυρηνική οικογένεια.</a:t>
            </a:r>
          </a:p>
          <a:p>
            <a:endParaRPr lang="el-GR" dirty="0" smtClean="0"/>
          </a:p>
          <a:p>
            <a:r>
              <a:rPr lang="el-GR" dirty="0" smtClean="0"/>
              <a:t>Έθνη-κράτη = ανδρικές αδελφότητες σε άμεση συσχέτιση με την επιτακτική μητρότητα.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Έμφυλες συνδηλώσεις του έθνους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έμφυλη</a:t>
            </a:r>
            <a:r>
              <a:rPr lang="el-GR" dirty="0" smtClean="0"/>
              <a:t> αποτύπωση του έθνους: κατασκευή της πατρίδας ως μητέρας/γυναίκας και των  πολέμων ως τα πεδία όπου οι άνδρες προστατεύουν τα «γυναικόπαιδα». </a:t>
            </a:r>
          </a:p>
          <a:p>
            <a:endParaRPr lang="el-GR" dirty="0" smtClean="0"/>
          </a:p>
          <a:p>
            <a:r>
              <a:rPr lang="el-GR" dirty="0" smtClean="0"/>
              <a:t>Άνδρες = δυναμικοί, βίαιοι → πολιτική, δημόσια σφαίρα. </a:t>
            </a:r>
          </a:p>
          <a:p>
            <a:r>
              <a:rPr lang="el-GR" dirty="0" smtClean="0"/>
              <a:t>Γυναίκες = φύσει συναισθηματικές, ικανές για τεκνοποίηση → αναπαραγωγική εργασία, ιδιωτική σφαίρα. </a:t>
            </a:r>
          </a:p>
          <a:p>
            <a:endParaRPr lang="el-GR" dirty="0" smtClean="0"/>
          </a:p>
          <a:p>
            <a:r>
              <a:rPr lang="el-GR" dirty="0" smtClean="0"/>
              <a:t>Ιδεολογική αναπαραγωγή έθνους – γλώσσα, ήθη, έθιμα, συνήθειες κλπ. Διαφυλάσσεται από τους «συμβολικούς φύλακες των συνόρων».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Προσαρμοσμένος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639</TotalTime>
  <Words>1193</Words>
  <PresentationFormat>Προβολή στην οθόνη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Διάμεσος</vt:lpstr>
      <vt:lpstr>Διαφάνεια 1</vt:lpstr>
      <vt:lpstr>Έκτρωση, μια σύγχρονη πρακτική;</vt:lpstr>
      <vt:lpstr>Διαφάνεια 3</vt:lpstr>
      <vt:lpstr>Η διαδικασία εγγραφής των γυναικών στη σφαίρα της αναπαραγωγής</vt:lpstr>
      <vt:lpstr>Η διαδικασία εγγραφής των γυναικών στη σφαίρα της αναπαραγωγής</vt:lpstr>
      <vt:lpstr>Διαφάνεια 6</vt:lpstr>
      <vt:lpstr>Έμφυλες συνδηλώσεις του έθνους</vt:lpstr>
      <vt:lpstr>Έμφυλες συνδηλώσεις του έθνους</vt:lpstr>
      <vt:lpstr>Έμφυλες συνδηλώσεις του έθνους</vt:lpstr>
      <vt:lpstr>Η αναπαραγωγή ως πεπρωμένο</vt:lpstr>
      <vt:lpstr>Διαφάνεια 11</vt:lpstr>
      <vt:lpstr>Γυναίκες και ιδιότητα του πολίτη</vt:lpstr>
      <vt:lpstr>Έθνος – φύλο και μακεδονικό</vt:lpstr>
      <vt:lpstr>Έθνος-φύλο και μακεδονικό</vt:lpstr>
      <vt:lpstr>Διαφάνεια 15</vt:lpstr>
      <vt:lpstr>Έθνος-φύλο και μακεδονικό</vt:lpstr>
      <vt:lpstr>Η ποινικοποίηση των εκτρώσεων στο ελληνικό παράδειγμα</vt:lpstr>
      <vt:lpstr>Η ποινικοποίηση των εκτρώσεων στο ελληνικό παράδειγμα</vt:lpstr>
      <vt:lpstr>Διαφάνεια 19</vt:lpstr>
      <vt:lpstr>Οι εκτρώσεις κόντρα στην απαγόρευση</vt:lpstr>
      <vt:lpstr>Διαφάνεια 21</vt:lpstr>
      <vt:lpstr>Το κλίμα πριν τη νομιμοποίηση</vt:lpstr>
      <vt:lpstr>Διαφάνεια 23</vt:lpstr>
      <vt:lpstr>Το κλίμα πριν τη νομιμοποίηση</vt:lpstr>
      <vt:lpstr>Από τη νομιμοποίηση στο σήμερα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Τατιάνα</dc:creator>
  <cp:lastModifiedBy>Τατιάνα</cp:lastModifiedBy>
  <cp:revision>16</cp:revision>
  <dcterms:created xsi:type="dcterms:W3CDTF">2020-10-10T09:29:10Z</dcterms:created>
  <dcterms:modified xsi:type="dcterms:W3CDTF">2020-10-16T15:45:00Z</dcterms:modified>
</cp:coreProperties>
</file>